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3" r:id="rId4"/>
    <p:sldId id="264" r:id="rId5"/>
    <p:sldId id="268" r:id="rId6"/>
    <p:sldId id="281" r:id="rId7"/>
    <p:sldId id="267" r:id="rId8"/>
    <p:sldId id="275" r:id="rId9"/>
    <p:sldId id="279" r:id="rId10"/>
    <p:sldId id="282" r:id="rId11"/>
    <p:sldId id="28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ECE7BF"/>
    <a:srgbClr val="D6ED91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4" d="100"/>
          <a:sy n="64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3925"/>
            <a:ext cx="4994275" cy="59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 smtClean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43500" y="8685213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 smtClean="0"/>
            </a:lvl1pPr>
          </a:lstStyle>
          <a:p>
            <a:pPr>
              <a:defRPr/>
            </a:pPr>
            <a:fld id="{F3B8831A-D42C-4878-9FE5-6530B4E1E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196" name="Picture 7" descr="HSDW Logo_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3" y="74613"/>
            <a:ext cx="5635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76295D7-9805-4B8B-A644-3CCE160AD408}" type="datetime6">
              <a:rPr lang="en-US"/>
              <a:pPr>
                <a:defRPr/>
              </a:pPr>
              <a:t>September 11</a:t>
            </a:fld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A43BE93-FEC7-4B03-93AE-252A0AFC1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30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22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7BF">
            <a:alpha val="5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 descr="hobbs_masthead_wo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7" descr="HSDW Logo_2Color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76200"/>
            <a:ext cx="7302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7696200" y="63198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03DEEA20-0945-43C8-8340-AE8E50D61CE5}" type="slidenum">
              <a:rPr lang="en-US" sz="1200" b="1">
                <a:solidFill>
                  <a:srgbClr val="996633"/>
                </a:solidFill>
                <a:latin typeface="Arial" charset="0"/>
                <a:cs typeface="Arial" charset="0"/>
              </a:rPr>
              <a:pPr algn="r"/>
              <a:t>‹#›</a:t>
            </a:fld>
            <a:endParaRPr lang="en-US" sz="1200" b="1" dirty="0">
              <a:solidFill>
                <a:srgbClr val="996633"/>
              </a:solidFill>
              <a:latin typeface="Arial" charset="0"/>
              <a:cs typeface="Arial" charset="0"/>
            </a:endParaRP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457200" y="6319838"/>
            <a:ext cx="75438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996633"/>
                </a:solidFill>
              </a:rPr>
              <a:t>HOBBS STRAUS DEAN &amp; WALKER, LLP</a:t>
            </a:r>
            <a:endParaRPr lang="en-US" sz="1200" dirty="0">
              <a:solidFill>
                <a:srgbClr val="996633"/>
              </a:solidFill>
            </a:endParaRPr>
          </a:p>
          <a:p>
            <a:r>
              <a:rPr lang="en-US" sz="1000" dirty="0">
                <a:solidFill>
                  <a:srgbClr val="996633"/>
                </a:solidFill>
              </a:rPr>
              <a:t>WASHINGTON, DC | PORTLAND, OR | OKLAHOMA CITY, OK | SACRAMENTO, CA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06997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The Indian Addendum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36576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Ensuring Meaningful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ITU Provider Access to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Health Insurance Exchanges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Presented by:  Elliott Milhollin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NIHB 28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Annual Consumer Conference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Key Benefits of the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Indian Addendum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pPr>
              <a:buNone/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When specialty care is required, the Indian health program can better coordinate care by referring the patient to another in-network provider, avoiding red tape of being served by an out of network provider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The Indian health program can be assured of receiving payment for covered services they provide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The plans enrollment base will increase if Indian health programs have an incentive to enroll their Indian patients who do not have another form of insurance in an Exchange plan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Exchange plans benefit from having a wider network of providers to serve their Indian enrollees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Request for Comments on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Indian Addendum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HHS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has requested comment on the “potential use of a standardized Indian heath provider contract addendum”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Comment period has been extended to October 31, 2011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Proposed rule can be found at 76 Fed. Reg. 41866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Key AI/AN Exchange Benefits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Provide new revenue for Indian Health Programs</a:t>
            </a:r>
          </a:p>
          <a:p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Allow billing of insurance for the Indian Health Program services</a:t>
            </a:r>
          </a:p>
          <a:p>
            <a:pPr lvl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Reduce Contract Health Services expenditures by allowing billing of insurance plans for services supplied by CHS providers </a:t>
            </a:r>
          </a:p>
          <a:p>
            <a:pPr lvl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Allow tribes to use federal health care dollars to pay premiums on behalf of members</a:t>
            </a:r>
          </a:p>
          <a:p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Federal premium subsidies are available for low-income individuals on sliding scale up to 400% of the Federal Poverty Level (FPL)</a:t>
            </a:r>
          </a:p>
          <a:p>
            <a:pPr lvl="1"/>
            <a:endParaRPr lang="en-US" sz="800" u="sng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Indians enrolled in Exchange plans would be exempt from all cost sharing when served by an I/T/U or CHS provider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Open enrollment periods</a:t>
            </a:r>
          </a:p>
          <a:p>
            <a:endParaRPr lang="en-US" sz="800" u="sng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How Would it Work?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Outreach and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Education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Develop a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premium payment model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Contract with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Qualified Health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Plans (QHPs)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AI/AN beneficiary receives services at an ITU or other in-network provider and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costs of those services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are billed to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Plan.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AI/AN Cost-Sharing Exemption 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 Provider Status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Unless ITU are offered contracts with Qualified Health Plans, AI/AN will have little incentive to participate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Section 408 of the Indian Health Care Improvement Act Requires federally funded plans like the Exchanges to offer to contract with ITU providers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Essential Community Provider definition includes tribal and urban programs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675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What Does the Indian Addendum do?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Provides a comprehensive list of all of the federal laws applicable to contracting with I/T/U providers and sets them out all in one place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Becomes a standard contract provision in any contract between an I/T/U provider and a Qualified Health Plan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Reduces disputes between ITU and QHPs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Streamlines contracting between ITU and QHPs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Allows meaningful ITU provider access to Exchange plans</a:t>
            </a:r>
          </a:p>
          <a:p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675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Why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need an Indian Addendum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QHPs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may be unfamiliar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with ITU providers and with their federal rights and responsibilities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QHPs will likely contain standard contract language that may conflict with these rights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Without a standard Indian contract addendum, disputes may arise between QHPs and ITU providers as to federal requirements</a:t>
            </a:r>
          </a:p>
          <a:p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The Indian Addendum – Demonstrated Success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Modeled on the success of the Indian Addendum used in the Medicare Part D Prescription Drug Program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CMS regulations require Part D plan sponsors to offer network contracts to I/T/U pharmacies in their service areas with a standard Indian contract Addendum. 42 CFR 423.120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This mechanism has proved to be efficient, effective and easy to use for both Part D plan sponsors and Indian health pharmacies; it is now a standard component of the Part D program.</a:t>
            </a:r>
          </a:p>
          <a:p>
            <a:pPr>
              <a:buNone/>
            </a:pPr>
            <a:endParaRPr lang="en-US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Key provisions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 the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Indian Addendum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pPr>
              <a:buNone/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No cost sharing payments for AI/AN served by I/T/Us and no reduction in payments to I/T/Us that would otherwise be due from the enrollee (ACA §1402(d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)(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2) (42 USC 18071(d)(2))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IHS and I/T/Us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may limit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the population they serve 42 CFR Part 136 and Sec. 813 of the IHCIA, 25 USC §1680c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Federal Tort Claims Act coverage for IHS and extended by law to Indian tribes/tribal organizations and some urban Indian organizations, which precludes a plan from requiring acquisition of private malpractice insurance, a frequent provision in network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contracts 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Preservation of Sovereign Immunity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Key provisions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 the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Indian Addendum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pPr>
              <a:buNone/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A comprehensive list of federal laws that are generally applicable to I/T/Us.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These include the Indian Self-Determination and Education Assistance Act, the Indian Health Care Improvement Act, the Federal Tort Claims Act, the Privacy Act, and the Health Insurance Portability and Accountability Act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Non-taxable status of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I/T/Us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State licensing exemptions for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providers.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Sec. 221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and 408 of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IHCIA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Masthead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750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PowerPoint Masthead Template</vt:lpstr>
      <vt:lpstr>The Indian Addendum </vt:lpstr>
      <vt:lpstr>Key AI/AN Exchange Benefits</vt:lpstr>
      <vt:lpstr>How Would it Work?</vt:lpstr>
      <vt:lpstr>Network Provider Status</vt:lpstr>
      <vt:lpstr>What Does the Indian Addendum do?</vt:lpstr>
      <vt:lpstr>Why we need an Indian Addendum</vt:lpstr>
      <vt:lpstr>The Indian Addendum – Demonstrated Success</vt:lpstr>
      <vt:lpstr>Key provisions in the  Indian Addendum</vt:lpstr>
      <vt:lpstr>Key provisions in the  Indian Addendum</vt:lpstr>
      <vt:lpstr>Key Benefits of the  Indian Addendum</vt:lpstr>
      <vt:lpstr>Request for Comments on  Indian Addendum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Insure or Not to Insure </dc:title>
  <cp:lastModifiedBy>Elliott A. Milhollin</cp:lastModifiedBy>
  <cp:revision>18</cp:revision>
  <dcterms:modified xsi:type="dcterms:W3CDTF">2011-09-28T15:15:42Z</dcterms:modified>
</cp:coreProperties>
</file>